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5"/>
  </p:notesMasterIdLst>
  <p:sldIdLst>
    <p:sldId id="466" r:id="rId2"/>
    <p:sldId id="502" r:id="rId3"/>
    <p:sldId id="503" r:id="rId4"/>
    <p:sldId id="504" r:id="rId5"/>
    <p:sldId id="477" r:id="rId6"/>
    <p:sldId id="445" r:id="rId7"/>
    <p:sldId id="472" r:id="rId8"/>
    <p:sldId id="474" r:id="rId9"/>
    <p:sldId id="506" r:id="rId10"/>
    <p:sldId id="507" r:id="rId11"/>
    <p:sldId id="469" r:id="rId12"/>
    <p:sldId id="475" r:id="rId13"/>
    <p:sldId id="508" r:id="rId1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94660"/>
  </p:normalViewPr>
  <p:slideViewPr>
    <p:cSldViewPr>
      <p:cViewPr varScale="1">
        <p:scale>
          <a:sx n="109" d="100"/>
          <a:sy n="109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Лист2!$B$20:$B$22</c:f>
              <c:strCache>
                <c:ptCount val="3"/>
                <c:pt idx="0">
                  <c:v>население</c:v>
                </c:pt>
                <c:pt idx="1">
                  <c:v>прочие потребители</c:v>
                </c:pt>
                <c:pt idx="2">
                  <c:v>бюджетные организации</c:v>
                </c:pt>
              </c:strCache>
            </c:strRef>
          </c:cat>
          <c:val>
            <c:numRef>
              <c:f>Лист2!$C$20:$C$22</c:f>
              <c:numCache>
                <c:formatCode>#,##0</c:formatCode>
                <c:ptCount val="3"/>
                <c:pt idx="0">
                  <c:v>18459.780679474126</c:v>
                </c:pt>
                <c:pt idx="1">
                  <c:v>11442.749418141839</c:v>
                </c:pt>
                <c:pt idx="2">
                  <c:v>932.80650238403655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76-49B9-9089-D4639A17EB06}"/>
            </c:ext>
          </c:extLst>
        </c:ser>
        <c:ser>
          <c:idx val="1"/>
          <c:order val="1"/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Лист2!$B$20:$B$22</c:f>
              <c:strCache>
                <c:ptCount val="3"/>
                <c:pt idx="0">
                  <c:v>население</c:v>
                </c:pt>
                <c:pt idx="1">
                  <c:v>прочие потребители</c:v>
                </c:pt>
                <c:pt idx="2">
                  <c:v>бюджетные организации</c:v>
                </c:pt>
              </c:strCache>
            </c:strRef>
          </c:cat>
          <c:val>
            <c:numRef>
              <c:f>Лист2!$D$20:$D$22</c:f>
              <c:numCache>
                <c:formatCode>#,##0</c:formatCode>
                <c:ptCount val="3"/>
                <c:pt idx="0">
                  <c:v>17957.238364999997</c:v>
                </c:pt>
                <c:pt idx="1">
                  <c:v>12561.120070000001</c:v>
                </c:pt>
                <c:pt idx="2">
                  <c:v>1040.9456299999999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76-49B9-9089-D4639A17E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08305568"/>
        <c:axId val="808306656"/>
        <c:axId val="0"/>
      </c:bar3DChart>
      <c:catAx>
        <c:axId val="8083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C0000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306656"/>
        <c:crosses val="autoZero"/>
        <c:auto val="1"/>
        <c:lblAlgn val="ctr"/>
        <c:lblOffset val="100"/>
        <c:noMultiLvlLbl val="0"/>
      </c:catAx>
      <c:valAx>
        <c:axId val="8083066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0830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99-4719-A055-7B337BF5441B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99-4719-A055-7B337BF5441B}"/>
              </c:ext>
            </c:extLst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99-4719-A055-7B337BF5441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99-4719-A055-7B337BF5441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99-4719-A055-7B337BF5441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99-4719-A055-7B337BF5441B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99-4719-A055-7B337BF5441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2454051651918561E-2"/>
                  <c:y val="0.1019676385163553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F99-4719-A055-7B337BF544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756013220753253E-2"/>
                  <c:y val="1.50119232783658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Сырье и ГСМ
</a:t>
                    </a:r>
                    <a:fld id="{B8365BAC-F00B-4310-9E15-8893DFFA843C}" type="PERCENTAGE">
                      <a:rPr lang="en-US" baseline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F99-4719-A055-7B337BF5441B}"/>
                </c:ext>
                <c:ext xmlns:c15="http://schemas.microsoft.com/office/drawing/2012/chart" uri="{CE6537A1-D6FC-4f65-9D91-7224C49458BB}">
                  <c15:layout>
                    <c:manualLayout>
                      <c:w val="0.20786214726141539"/>
                      <c:h val="9.981252083101876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0124137858556256"/>
                  <c:y val="0.1014801926770041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F99-4719-A055-7B337BF544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70AD47"/>
                </a:solidFill>
                <a:round/>
              </a:ln>
              <a:effectLst>
                <a:outerShdw blurRad="50800" dist="38100" dir="2700000" algn="tl" rotWithShape="0">
                  <a:srgbClr val="70AD47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Лист4!$G$24:$G$30</c:f>
              <c:strCache>
                <c:ptCount val="7"/>
                <c:pt idx="0">
                  <c:v>Амортизация (инвестпрограмма) и ремонт</c:v>
                </c:pt>
                <c:pt idx="1">
                  <c:v>Оплата труда</c:v>
                </c:pt>
                <c:pt idx="2">
                  <c:v>Налоги и обязат. Страхование</c:v>
                </c:pt>
                <c:pt idx="3">
                  <c:v>Погашение кредитов</c:v>
                </c:pt>
                <c:pt idx="4">
                  <c:v>Электроэнергия и ТЭ</c:v>
                </c:pt>
                <c:pt idx="5">
                  <c:v>Сырье, материалы ,ГСМ</c:v>
                </c:pt>
                <c:pt idx="6">
                  <c:v>Прочие</c:v>
                </c:pt>
              </c:strCache>
            </c:strRef>
          </c:cat>
          <c:val>
            <c:numRef>
              <c:f>Лист4!$H$24:$H$30</c:f>
              <c:numCache>
                <c:formatCode>#\ ##0.0</c:formatCode>
                <c:ptCount val="7"/>
                <c:pt idx="0">
                  <c:v>26.201289783890651</c:v>
                </c:pt>
                <c:pt idx="1">
                  <c:v>36.47524312252925</c:v>
                </c:pt>
                <c:pt idx="2">
                  <c:v>11.071889909595399</c:v>
                </c:pt>
                <c:pt idx="3">
                  <c:v>7.6351116923993532</c:v>
                </c:pt>
                <c:pt idx="4">
                  <c:v>11.08329263064685</c:v>
                </c:pt>
                <c:pt idx="5">
                  <c:v>3.1565077619292352</c:v>
                </c:pt>
                <c:pt idx="6">
                  <c:v>4.3766650990092621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F99-4719-A055-7B337BF544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19413" cy="493713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4" y="6"/>
            <a:ext cx="2919412" cy="493713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r">
              <a:defRPr sz="1200"/>
            </a:lvl1pPr>
          </a:lstStyle>
          <a:p>
            <a:fld id="{FDEC065A-50DD-46F6-9F45-9C67129E1559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0" tIns="45669" rIns="91340" bIns="456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4" cy="4440238"/>
          </a:xfrm>
          <a:prstGeom prst="rect">
            <a:avLst/>
          </a:prstGeom>
        </p:spPr>
        <p:txBody>
          <a:bodyPr vert="horz" lIns="91340" tIns="45669" rIns="91340" bIns="4566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014"/>
            <a:ext cx="2919413" cy="493712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4" y="9371014"/>
            <a:ext cx="2919412" cy="493712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r">
              <a:defRPr sz="1200"/>
            </a:lvl1pPr>
          </a:lstStyle>
          <a:p>
            <a:fld id="{4AF564B8-8F4E-4281-A803-B80F757EFC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81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64B8-8F4E-4281-A803-B80F757EFC0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97">
              <a:defRPr/>
            </a:pPr>
            <a:fld id="{4AF564B8-8F4E-4281-A803-B80F757EFC09}" type="slidenum">
              <a:rPr lang="ru-RU">
                <a:solidFill>
                  <a:prstClr val="black"/>
                </a:solidFill>
                <a:latin typeface="Calibri"/>
              </a:rPr>
              <a:pPr defTabSz="456697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88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97">
              <a:defRPr/>
            </a:pPr>
            <a:fld id="{4AF564B8-8F4E-4281-A803-B80F757EFC09}" type="slidenum">
              <a:rPr lang="ru-RU">
                <a:solidFill>
                  <a:prstClr val="black"/>
                </a:solidFill>
                <a:latin typeface="Calibri"/>
              </a:rPr>
              <a:pPr defTabSz="456697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91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50E5-14A0-496C-9802-BC5936274092}" type="slidenum">
              <a:rPr lang="aa-ET" smtClean="0"/>
              <a:t>13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5391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2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03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04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4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61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7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5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2F62-BB81-4935-AF41-FCEA7219D477}" type="datetimeFigureOut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0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2"/>
          <a:stretch/>
        </p:blipFill>
        <p:spPr>
          <a:xfrm>
            <a:off x="0" y="-1480"/>
            <a:ext cx="9144000" cy="6857999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F85648-553D-41F9-810D-3D3BDAFCFEF6}"/>
              </a:ext>
            </a:extLst>
          </p:cNvPr>
          <p:cNvSpPr/>
          <p:nvPr/>
        </p:nvSpPr>
        <p:spPr>
          <a:xfrm>
            <a:off x="26939" y="-99392"/>
            <a:ext cx="9252520" cy="7416824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FB7F5A-CEEC-4FBA-B02D-64EE0F8A33DA}"/>
              </a:ext>
            </a:extLst>
          </p:cNvPr>
          <p:cNvSpPr txBox="1"/>
          <p:nvPr/>
        </p:nvSpPr>
        <p:spPr>
          <a:xfrm>
            <a:off x="179512" y="2132856"/>
            <a:ext cx="8784976" cy="32316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инвестиционной программы и тарифных смет за 2025 год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ГКП «Костанай-Су» перед потребителями и заинтересованными лицами.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1908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45" y="404664"/>
            <a:ext cx="800323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приобретению техники за счет тарифов.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" y="3556"/>
            <a:ext cx="1234736" cy="132725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7231127" y="653542"/>
            <a:ext cx="1450498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  <a:endParaRPr lang="ru-RU" sz="1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3312"/>
              </p:ext>
            </p:extLst>
          </p:nvPr>
        </p:nvGraphicFramePr>
        <p:xfrm>
          <a:off x="709391" y="1287075"/>
          <a:ext cx="8214077" cy="5115052"/>
        </p:xfrm>
        <a:graphic>
          <a:graphicData uri="http://schemas.openxmlformats.org/drawingml/2006/table">
            <a:tbl>
              <a:tblPr/>
              <a:tblGrid>
                <a:gridCol w="262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0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8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3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5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85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08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амортизации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подачи воды по магистральным трубопроводам и распределительным сетям (вода питьевая)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226 660,0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227 000,0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Автомобиль специализированный, кран-манипулятор, грузоподъемность более 10 т 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Универсальная машина, экскаватор погрузчик с равноколесной 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71 071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72 768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1 696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Автомастерская на шасси грузового автомобиля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51 518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Передвижная мастерская на базе шасси грузового автомобиля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55 660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53 000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-2 660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Самосвал для транспортировки сыпучих и смешанных грузов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отводу и очистке сточных вод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88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Автомобиль грузопассажирский, тип кузова фургон, грузоподъемность не более 1000 кг (Автомобиль грузопасажирский, фургон)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88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транспорта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243 360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DD52F9F-5970-47D5-901B-5B9A159DAEF0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10861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доходах и выполнению сборов.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6876256" y="625496"/>
            <a:ext cx="1954554" cy="7872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с НДС</a:t>
            </a:r>
            <a:endParaRPr lang="ru-RU" sz="1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64684"/>
              </p:ext>
            </p:extLst>
          </p:nvPr>
        </p:nvGraphicFramePr>
        <p:xfrm>
          <a:off x="899593" y="1268761"/>
          <a:ext cx="7488830" cy="49297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3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9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4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оплачено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городу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538 794,8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395 671,5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615 158,0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587 985,8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608 651,1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589 370,6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1 квартал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1 762 603,9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1 573 027,9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653 307,2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627 477,2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629 454,5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645 345,6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683 776,2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592 665,4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2 квартал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1 966 537,9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1 865 488,3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1 полугодие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3 729 141,8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3 438 516,1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677 545,8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603 019,9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621 433,3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667 750,7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634 241,0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532 923,4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3 квартал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1 933 220,1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1 803 693,9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9 месяцев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5 662 361,8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5 242 210,0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638 834,2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584 968,1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632 200,5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565 976,9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626 223,5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1 021 532,0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4 квартал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1 897 258,2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2 172 476,9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7 559 620,1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7 414 687,0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6019A09-3837-4178-A97D-DC165E341990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3992DE-4DE7-4F62-AF37-DB91FE36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" y="3556"/>
            <a:ext cx="1234736" cy="13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45409" y="835705"/>
            <a:ext cx="6362994" cy="11521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затраты на инвестиционную  программу </a:t>
            </a:r>
          </a:p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года: утверждено ДКРЕМ и Управлением энергетики Акимата Костанайской области.</a:t>
            </a:r>
          </a:p>
          <a:p>
            <a:pPr algn="ctr" defTabSz="685800"/>
            <a:endParaRPr lang="ru-RU" sz="20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амортизации предусмотренной в тарифе.</a:t>
            </a:r>
            <a:b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66B0178-9E23-4470-B285-EE4DC7709D30}"/>
              </a:ext>
            </a:extLst>
          </p:cNvPr>
          <p:cNvSpPr txBox="1">
            <a:spLocks/>
          </p:cNvSpPr>
          <p:nvPr/>
        </p:nvSpPr>
        <p:spPr>
          <a:xfrm>
            <a:off x="7020272" y="1987833"/>
            <a:ext cx="1512167" cy="11804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EF9F5AD-C310-448F-961E-E25BF2B87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8871"/>
              </p:ext>
            </p:extLst>
          </p:nvPr>
        </p:nvGraphicFramePr>
        <p:xfrm>
          <a:off x="1547664" y="2823539"/>
          <a:ext cx="6264695" cy="730062"/>
        </p:xfrm>
        <a:graphic>
          <a:graphicData uri="http://schemas.openxmlformats.org/drawingml/2006/table">
            <a:tbl>
              <a:tblPr firstRow="1" firstCol="1" bandRow="1"/>
              <a:tblGrid>
                <a:gridCol w="1250687">
                  <a:extLst>
                    <a:ext uri="{9D8B030D-6E8A-4147-A177-3AD203B41FA5}">
                      <a16:colId xmlns:a16="http://schemas.microsoft.com/office/drawing/2014/main" xmlns="" val="120093803"/>
                    </a:ext>
                  </a:extLst>
                </a:gridCol>
                <a:gridCol w="1821740">
                  <a:extLst>
                    <a:ext uri="{9D8B030D-6E8A-4147-A177-3AD203B41FA5}">
                      <a16:colId xmlns:a16="http://schemas.microsoft.com/office/drawing/2014/main" xmlns="" val="1888789231"/>
                    </a:ext>
                  </a:extLst>
                </a:gridCol>
                <a:gridCol w="1709943">
                  <a:extLst>
                    <a:ext uri="{9D8B030D-6E8A-4147-A177-3AD203B41FA5}">
                      <a16:colId xmlns:a16="http://schemas.microsoft.com/office/drawing/2014/main" xmlns="" val="1990864921"/>
                    </a:ext>
                  </a:extLst>
                </a:gridCol>
                <a:gridCol w="1482325">
                  <a:extLst>
                    <a:ext uri="{9D8B030D-6E8A-4147-A177-3AD203B41FA5}">
                      <a16:colId xmlns:a16="http://schemas.microsoft.com/office/drawing/2014/main" xmlns="" val="1413021822"/>
                    </a:ext>
                  </a:extLst>
                </a:gridCol>
              </a:tblGrid>
              <a:tr h="387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70919"/>
                  </a:ext>
                </a:extLst>
              </a:tr>
              <a:tr h="342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657 438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416 021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1 073 458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36613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52F09AB-BE0F-42D8-B077-7EEA11BEC639}"/>
              </a:ext>
            </a:extLst>
          </p:cNvPr>
          <p:cNvSpPr/>
          <p:nvPr/>
        </p:nvSpPr>
        <p:spPr>
          <a:xfrm>
            <a:off x="1102470" y="45811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Планируется расширение инвестиционной программы в 2026 году за счет оптимизации затрат по тарифной смете. Окончательный проект инвестиционной программы на 2026 год и тарифов находится на рассмотрении уполномоченного и государственных органов.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0FB5007-E221-4B53-9177-452A066FC6B5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B9AD9E6-20D0-467F-8426-3F457E706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" y="3556"/>
            <a:ext cx="1234736" cy="13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B1E74F-0BE2-47E8-A08D-24F66FC1758D}"/>
              </a:ext>
            </a:extLst>
          </p:cNvPr>
          <p:cNvSpPr txBox="1"/>
          <p:nvPr/>
        </p:nvSpPr>
        <p:spPr>
          <a:xfrm>
            <a:off x="425360" y="440331"/>
            <a:ext cx="84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"Реконструкция второй нитки напорного канализационного коллектора до накопителя-испарителя сточных вод с реконструкцией камер переключения на земляных отстойниках, участок 0-14 км г. Костанай". Корректировка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2A4E9BC3-308B-4A44-965D-19954D058F8C}"/>
              </a:ext>
            </a:extLst>
          </p:cNvPr>
          <p:cNvSpPr/>
          <p:nvPr/>
        </p:nvSpPr>
        <p:spPr>
          <a:xfrm>
            <a:off x="322730" y="1545967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1E7579C-C686-41AE-9540-57553CAC382F}"/>
              </a:ext>
            </a:extLst>
          </p:cNvPr>
          <p:cNvSpPr/>
          <p:nvPr/>
        </p:nvSpPr>
        <p:spPr>
          <a:xfrm>
            <a:off x="3603938" y="1555856"/>
            <a:ext cx="2141387" cy="51200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10% субсидируются с республиканского бюджета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A67E5954-74B7-4809-9392-A8668B2B1E24}"/>
              </a:ext>
            </a:extLst>
          </p:cNvPr>
          <p:cNvSpPr/>
          <p:nvPr/>
        </p:nvSpPr>
        <p:spPr>
          <a:xfrm>
            <a:off x="320676" y="2169705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 млрд. тенге</a:t>
            </a: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CEF89102-8DE5-4C2C-A69C-0E59C8CF7E41}"/>
              </a:ext>
            </a:extLst>
          </p:cNvPr>
          <p:cNvSpPr/>
          <p:nvPr/>
        </p:nvSpPr>
        <p:spPr>
          <a:xfrm>
            <a:off x="2010748" y="1545967"/>
            <a:ext cx="1425251" cy="521894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xmlns="" id="{0A141294-3E46-4758-B345-9D15ED52E905}"/>
              </a:ext>
            </a:extLst>
          </p:cNvPr>
          <p:cNvSpPr/>
          <p:nvPr/>
        </p:nvSpPr>
        <p:spPr>
          <a:xfrm>
            <a:off x="2010747" y="2171361"/>
            <a:ext cx="1425251" cy="481358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8,8 млрд. тенге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6C873389-743F-4C6E-A13F-AF5D215E4F3E}"/>
              </a:ext>
            </a:extLst>
          </p:cNvPr>
          <p:cNvSpPr/>
          <p:nvPr/>
        </p:nvSpPr>
        <p:spPr>
          <a:xfrm>
            <a:off x="3603938" y="2197035"/>
            <a:ext cx="2141387" cy="501408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6,4 млрд. тенге</a:t>
            </a: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xmlns="" id="{825EDFB5-8C97-4EC5-9CAD-44085C920E28}"/>
              </a:ext>
            </a:extLst>
          </p:cNvPr>
          <p:cNvSpPr/>
          <p:nvPr/>
        </p:nvSpPr>
        <p:spPr>
          <a:xfrm>
            <a:off x="3603937" y="2823825"/>
            <a:ext cx="2141387" cy="316027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25,1 млрд. тенге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8B906C-9ECC-4DED-BA4D-1E691D3F2177}"/>
              </a:ext>
            </a:extLst>
          </p:cNvPr>
          <p:cNvSpPr txBox="1"/>
          <p:nvPr/>
        </p:nvSpPr>
        <p:spPr>
          <a:xfrm>
            <a:off x="5846387" y="1612431"/>
            <a:ext cx="321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15 лет, каникулы 1 год, процентная ставка 18% годовых, субсидии– 8% годовых.</a:t>
            </a: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xmlns="" id="{A9864661-3159-4BCE-AD9C-E1276EFF930D}"/>
              </a:ext>
            </a:extLst>
          </p:cNvPr>
          <p:cNvSpPr/>
          <p:nvPr/>
        </p:nvSpPr>
        <p:spPr>
          <a:xfrm>
            <a:off x="1333003" y="2838643"/>
            <a:ext cx="1355486" cy="30120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18,7 млрд. тенге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0A3D128-E53F-431E-8156-8B7F08C42C4A}"/>
              </a:ext>
            </a:extLst>
          </p:cNvPr>
          <p:cNvCxnSpPr>
            <a:cxnSpLocks/>
            <a:stCxn id="7" idx="1"/>
            <a:endCxn id="15" idx="3"/>
          </p:cNvCxnSpPr>
          <p:nvPr/>
        </p:nvCxnSpPr>
        <p:spPr>
          <a:xfrm>
            <a:off x="1080715" y="2651063"/>
            <a:ext cx="930032" cy="187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1AD88A1-7280-4050-85E0-BE08A37C82B0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>
            <a:off x="2010746" y="2652719"/>
            <a:ext cx="712626" cy="185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08D7853-690B-44A9-8160-9E097D8D36CA}"/>
              </a:ext>
            </a:extLst>
          </p:cNvPr>
          <p:cNvCxnSpPr>
            <a:stCxn id="15" idx="0"/>
            <a:endCxn id="11" idx="2"/>
          </p:cNvCxnSpPr>
          <p:nvPr/>
        </p:nvCxnSpPr>
        <p:spPr>
          <a:xfrm flipV="1">
            <a:off x="2688489" y="2981839"/>
            <a:ext cx="915448" cy="7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8C0576B-B461-4F9E-8A57-B1D4D35E6A66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4674631" y="2698443"/>
            <a:ext cx="1" cy="125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10665D-95DC-4B22-BCAC-716699CEFBF2}"/>
              </a:ext>
            </a:extLst>
          </p:cNvPr>
          <p:cNvSpPr txBox="1"/>
          <p:nvPr/>
        </p:nvSpPr>
        <p:spPr>
          <a:xfrm>
            <a:off x="5846386" y="2051013"/>
            <a:ext cx="3143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доля нацпроекта в структуре тарифа будет составлять 12%. В 2029 году по завершению строительства – 26,5%. К 2040 году в случае предоставления условий, финансирования и полном погашении основного долга, доля нацпроекта будет занимать – 2,5%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B1E74F-0BE2-47E8-A08D-24F66FC1758D}"/>
              </a:ext>
            </a:extLst>
          </p:cNvPr>
          <p:cNvSpPr txBox="1"/>
          <p:nvPr/>
        </p:nvSpPr>
        <p:spPr>
          <a:xfrm>
            <a:off x="361761" y="3597415"/>
            <a:ext cx="84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«Реконструкция водопровода по ул. Павлова в границах ул. Чехова до ул. Железнодорожной, по ул. Железнодорожной в границах ул. Павлова- Фролова, г. Костанай, 2,9 км" стоимость 244,6 млн. тенге</a:t>
            </a:r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xmlns="" id="{A0DD5A47-09B4-4B11-A8A8-60FFBEFEBC0E}"/>
              </a:ext>
            </a:extLst>
          </p:cNvPr>
          <p:cNvSpPr/>
          <p:nvPr/>
        </p:nvSpPr>
        <p:spPr>
          <a:xfrm>
            <a:off x="319889" y="4436159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xmlns="" id="{29A4319A-4491-417F-BFCF-0FED8FAD2944}"/>
              </a:ext>
            </a:extLst>
          </p:cNvPr>
          <p:cNvSpPr/>
          <p:nvPr/>
        </p:nvSpPr>
        <p:spPr>
          <a:xfrm>
            <a:off x="3601097" y="4446048"/>
            <a:ext cx="2141387" cy="51200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10% субсидируются с республиканского бюджета</a:t>
            </a:r>
          </a:p>
        </p:txBody>
      </p:sp>
      <p:sp>
        <p:nvSpPr>
          <p:cNvPr id="21" name="Прямоугольник: усеченные противолежащие углы 20">
            <a:extLst>
              <a:ext uri="{FF2B5EF4-FFF2-40B4-BE49-F238E27FC236}">
                <a16:creationId xmlns:a16="http://schemas.microsoft.com/office/drawing/2014/main" xmlns="" id="{42934780-9F30-40BD-AB70-4CFED9A846EF}"/>
              </a:ext>
            </a:extLst>
          </p:cNvPr>
          <p:cNvSpPr/>
          <p:nvPr/>
        </p:nvSpPr>
        <p:spPr>
          <a:xfrm>
            <a:off x="317835" y="5059897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244,6 млн. тенге</a:t>
            </a:r>
          </a:p>
        </p:txBody>
      </p:sp>
      <p:sp>
        <p:nvSpPr>
          <p:cNvPr id="23" name="Прямоугольник: усеченные противолежащие углы 22">
            <a:extLst>
              <a:ext uri="{FF2B5EF4-FFF2-40B4-BE49-F238E27FC236}">
                <a16:creationId xmlns:a16="http://schemas.microsoft.com/office/drawing/2014/main" xmlns="" id="{B3A493DC-6A70-43AA-A269-6F55A05C5A35}"/>
              </a:ext>
            </a:extLst>
          </p:cNvPr>
          <p:cNvSpPr/>
          <p:nvPr/>
        </p:nvSpPr>
        <p:spPr>
          <a:xfrm>
            <a:off x="2007907" y="4436159"/>
            <a:ext cx="1425251" cy="521894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24" name="Прямоугольник: усеченные противолежащие углы 23">
            <a:extLst>
              <a:ext uri="{FF2B5EF4-FFF2-40B4-BE49-F238E27FC236}">
                <a16:creationId xmlns:a16="http://schemas.microsoft.com/office/drawing/2014/main" xmlns="" id="{EA486AE2-C191-4BE6-BFF4-9584B611B712}"/>
              </a:ext>
            </a:extLst>
          </p:cNvPr>
          <p:cNvSpPr/>
          <p:nvPr/>
        </p:nvSpPr>
        <p:spPr>
          <a:xfrm>
            <a:off x="2007906" y="5061553"/>
            <a:ext cx="1425251" cy="481358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97,8 млн. тенге</a:t>
            </a:r>
          </a:p>
        </p:txBody>
      </p:sp>
      <p:sp>
        <p:nvSpPr>
          <p:cNvPr id="25" name="Прямоугольник: усеченные противолежащие углы 24">
            <a:extLst>
              <a:ext uri="{FF2B5EF4-FFF2-40B4-BE49-F238E27FC236}">
                <a16:creationId xmlns:a16="http://schemas.microsoft.com/office/drawing/2014/main" xmlns="" id="{CB73558B-1D08-4D3F-9E7F-1E5F58CC7ED5}"/>
              </a:ext>
            </a:extLst>
          </p:cNvPr>
          <p:cNvSpPr/>
          <p:nvPr/>
        </p:nvSpPr>
        <p:spPr>
          <a:xfrm>
            <a:off x="3601097" y="5087227"/>
            <a:ext cx="2141387" cy="501408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73,4 млн. тенге</a:t>
            </a:r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:a16="http://schemas.microsoft.com/office/drawing/2014/main" xmlns="" id="{AE3566FC-B533-476D-8B6F-4E1974D4226F}"/>
              </a:ext>
            </a:extLst>
          </p:cNvPr>
          <p:cNvSpPr/>
          <p:nvPr/>
        </p:nvSpPr>
        <p:spPr>
          <a:xfrm>
            <a:off x="3601096" y="5714017"/>
            <a:ext cx="2141387" cy="316027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415,9 млн. тенге</a:t>
            </a:r>
          </a:p>
        </p:txBody>
      </p:sp>
      <p:sp>
        <p:nvSpPr>
          <p:cNvPr id="29" name="Прямоугольник: усеченные противолежащие углы 28">
            <a:extLst>
              <a:ext uri="{FF2B5EF4-FFF2-40B4-BE49-F238E27FC236}">
                <a16:creationId xmlns:a16="http://schemas.microsoft.com/office/drawing/2014/main" xmlns="" id="{17DBDD49-9745-4E38-971C-E649472279FF}"/>
              </a:ext>
            </a:extLst>
          </p:cNvPr>
          <p:cNvSpPr/>
          <p:nvPr/>
        </p:nvSpPr>
        <p:spPr>
          <a:xfrm>
            <a:off x="1330162" y="5728835"/>
            <a:ext cx="1355486" cy="30120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342,5 млн. тенге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2C52E1B-A235-496D-92C8-93C83D30D6CE}"/>
              </a:ext>
            </a:extLst>
          </p:cNvPr>
          <p:cNvCxnSpPr>
            <a:cxnSpLocks/>
            <a:stCxn id="21" idx="1"/>
            <a:endCxn id="29" idx="3"/>
          </p:cNvCxnSpPr>
          <p:nvPr/>
        </p:nvCxnSpPr>
        <p:spPr>
          <a:xfrm>
            <a:off x="1077874" y="5541255"/>
            <a:ext cx="930032" cy="187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F144A57D-366E-4509-9AB2-1D178AF06B70}"/>
              </a:ext>
            </a:extLst>
          </p:cNvPr>
          <p:cNvCxnSpPr>
            <a:cxnSpLocks/>
            <a:stCxn id="24" idx="1"/>
            <a:endCxn id="29" idx="3"/>
          </p:cNvCxnSpPr>
          <p:nvPr/>
        </p:nvCxnSpPr>
        <p:spPr>
          <a:xfrm flipH="1">
            <a:off x="2007905" y="5542911"/>
            <a:ext cx="712626" cy="185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62CAC2B8-D92D-4898-9F6E-FFEFD27B771C}"/>
              </a:ext>
            </a:extLst>
          </p:cNvPr>
          <p:cNvCxnSpPr>
            <a:stCxn id="29" idx="0"/>
            <a:endCxn id="27" idx="2"/>
          </p:cNvCxnSpPr>
          <p:nvPr/>
        </p:nvCxnSpPr>
        <p:spPr>
          <a:xfrm flipV="1">
            <a:off x="2685648" y="5872031"/>
            <a:ext cx="915448" cy="7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B4CAAA0F-0CD5-443F-A2D9-3B89DD63E1CD}"/>
              </a:ext>
            </a:extLst>
          </p:cNvPr>
          <p:cNvCxnSpPr>
            <a:stCxn id="25" idx="1"/>
            <a:endCxn id="27" idx="3"/>
          </p:cNvCxnSpPr>
          <p:nvPr/>
        </p:nvCxnSpPr>
        <p:spPr>
          <a:xfrm flipH="1">
            <a:off x="4671790" y="5588635"/>
            <a:ext cx="1" cy="125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0BDC8C-4C55-475B-90DE-68FC2AB3165E}"/>
              </a:ext>
            </a:extLst>
          </p:cNvPr>
          <p:cNvSpPr txBox="1"/>
          <p:nvPr/>
        </p:nvSpPr>
        <p:spPr>
          <a:xfrm>
            <a:off x="5745324" y="4496387"/>
            <a:ext cx="332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5 лет, каникулы 1 год, процентная ставка 18% годовых, субсидии– 8% годовых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77FD93E-33E8-4C0E-9FF4-5C8E0395638F}"/>
              </a:ext>
            </a:extLst>
          </p:cNvPr>
          <p:cNvSpPr txBox="1"/>
          <p:nvPr/>
        </p:nvSpPr>
        <p:spPr>
          <a:xfrm>
            <a:off x="5846386" y="5089701"/>
            <a:ext cx="314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доля нацпроекта в структуре тарифа будет составлять 0,5%. В 2027 году по завершению строительства – 1,5%.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392C6354-6444-44B3-8988-ADD3E14C6FE4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17474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359807"/>
            <a:ext cx="9252520" cy="2605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производственные активы ГКП «Костанай-Су»</a:t>
            </a:r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467544" y="493273"/>
            <a:ext cx="8496944" cy="5594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endParaRPr lang="ru-RU" sz="1600" b="1" i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A91451-0288-415C-AADB-3909BE5FE591}"/>
              </a:ext>
            </a:extLst>
          </p:cNvPr>
          <p:cNvSpPr txBox="1">
            <a:spLocks/>
          </p:cNvSpPr>
          <p:nvPr/>
        </p:nvSpPr>
        <p:spPr>
          <a:xfrm>
            <a:off x="467544" y="1186203"/>
            <a:ext cx="8496944" cy="94665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Два источника водоснабжения: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Амангельдинский источник - 149,9 </a:t>
            </a:r>
            <a:r>
              <a:rPr lang="ru-RU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тыс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м3 в сутки;</a:t>
            </a:r>
          </a:p>
          <a:p>
            <a:pPr algn="just">
              <a:lnSpc>
                <a:spcPct val="115000"/>
              </a:lnSpc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Подземный источник-35тыс м3/сутки</a:t>
            </a:r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685800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A4D0C2D-D77C-4B7A-9F24-87DFA8951243}"/>
              </a:ext>
            </a:extLst>
          </p:cNvPr>
          <p:cNvSpPr txBox="1">
            <a:spLocks/>
          </p:cNvSpPr>
          <p:nvPr/>
        </p:nvSpPr>
        <p:spPr>
          <a:xfrm>
            <a:off x="619944" y="3868797"/>
            <a:ext cx="8496944" cy="11443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685800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CC34543-722C-4716-B6FC-DAEF3C88F5CE}"/>
              </a:ext>
            </a:extLst>
          </p:cNvPr>
          <p:cNvSpPr txBox="1">
            <a:spLocks/>
          </p:cNvSpPr>
          <p:nvPr/>
        </p:nvSpPr>
        <p:spPr>
          <a:xfrm>
            <a:off x="2987824" y="4167376"/>
            <a:ext cx="6281464" cy="8457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ДИНАМИКА СНИЖЕНИЯ ИЗНОСА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685800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5DFA9E2-73F7-4BBC-A8E1-0CE41089C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81660"/>
              </p:ext>
            </p:extLst>
          </p:nvPr>
        </p:nvGraphicFramePr>
        <p:xfrm>
          <a:off x="391135" y="4509464"/>
          <a:ext cx="8573354" cy="1911020"/>
        </p:xfrm>
        <a:graphic>
          <a:graphicData uri="http://schemas.openxmlformats.org/drawingml/2006/table">
            <a:tbl>
              <a:tblPr/>
              <a:tblGrid>
                <a:gridCol w="1442340">
                  <a:extLst>
                    <a:ext uri="{9D8B030D-6E8A-4147-A177-3AD203B41FA5}">
                      <a16:colId xmlns:a16="http://schemas.microsoft.com/office/drawing/2014/main" xmlns="" val="855108535"/>
                    </a:ext>
                  </a:extLst>
                </a:gridCol>
                <a:gridCol w="477957">
                  <a:extLst>
                    <a:ext uri="{9D8B030D-6E8A-4147-A177-3AD203B41FA5}">
                      <a16:colId xmlns:a16="http://schemas.microsoft.com/office/drawing/2014/main" xmlns="" val="3356636890"/>
                    </a:ext>
                  </a:extLst>
                </a:gridCol>
                <a:gridCol w="810528">
                  <a:extLst>
                    <a:ext uri="{9D8B030D-6E8A-4147-A177-3AD203B41FA5}">
                      <a16:colId xmlns:a16="http://schemas.microsoft.com/office/drawing/2014/main" xmlns="" val="727645205"/>
                    </a:ext>
                  </a:extLst>
                </a:gridCol>
                <a:gridCol w="589475">
                  <a:extLst>
                    <a:ext uri="{9D8B030D-6E8A-4147-A177-3AD203B41FA5}">
                      <a16:colId xmlns:a16="http://schemas.microsoft.com/office/drawing/2014/main" xmlns="" val="1407787967"/>
                    </a:ext>
                  </a:extLst>
                </a:gridCol>
                <a:gridCol w="957897">
                  <a:extLst>
                    <a:ext uri="{9D8B030D-6E8A-4147-A177-3AD203B41FA5}">
                      <a16:colId xmlns:a16="http://schemas.microsoft.com/office/drawing/2014/main" xmlns="" val="2624277410"/>
                    </a:ext>
                  </a:extLst>
                </a:gridCol>
                <a:gridCol w="663159">
                  <a:extLst>
                    <a:ext uri="{9D8B030D-6E8A-4147-A177-3AD203B41FA5}">
                      <a16:colId xmlns:a16="http://schemas.microsoft.com/office/drawing/2014/main" xmlns="" val="2352065741"/>
                    </a:ext>
                  </a:extLst>
                </a:gridCol>
                <a:gridCol w="957897">
                  <a:extLst>
                    <a:ext uri="{9D8B030D-6E8A-4147-A177-3AD203B41FA5}">
                      <a16:colId xmlns:a16="http://schemas.microsoft.com/office/drawing/2014/main" xmlns="" val="4021836420"/>
                    </a:ext>
                  </a:extLst>
                </a:gridCol>
                <a:gridCol w="589475">
                  <a:extLst>
                    <a:ext uri="{9D8B030D-6E8A-4147-A177-3AD203B41FA5}">
                      <a16:colId xmlns:a16="http://schemas.microsoft.com/office/drawing/2014/main" xmlns="" val="1036639953"/>
                    </a:ext>
                  </a:extLst>
                </a:gridCol>
                <a:gridCol w="810528">
                  <a:extLst>
                    <a:ext uri="{9D8B030D-6E8A-4147-A177-3AD203B41FA5}">
                      <a16:colId xmlns:a16="http://schemas.microsoft.com/office/drawing/2014/main" xmlns="" val="3288263940"/>
                    </a:ext>
                  </a:extLst>
                </a:gridCol>
                <a:gridCol w="482009">
                  <a:extLst>
                    <a:ext uri="{9D8B030D-6E8A-4147-A177-3AD203B41FA5}">
                      <a16:colId xmlns:a16="http://schemas.microsoft.com/office/drawing/2014/main" xmlns="" val="1380323059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2333738275"/>
                    </a:ext>
                  </a:extLst>
                </a:gridCol>
              </a:tblGrid>
              <a:tr h="38220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 износа сетей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3234683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686292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440604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7533211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343847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12804"/>
              </p:ext>
            </p:extLst>
          </p:nvPr>
        </p:nvGraphicFramePr>
        <p:xfrm>
          <a:off x="577547" y="1498896"/>
          <a:ext cx="8200529" cy="2514600"/>
        </p:xfrm>
        <a:graphic>
          <a:graphicData uri="http://schemas.openxmlformats.org/drawingml/2006/table">
            <a:tbl>
              <a:tblPr/>
              <a:tblGrid>
                <a:gridCol w="4283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5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42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1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31.12.2021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31.12.2025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сетей водоснабжения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сетей водоотведения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Канализационные насосные станции (автоматические)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(22)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31(24)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Подкачивающие насосные станции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Запорные арматуры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Водопроводные колодцы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Канализационные колодцы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7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931" y="412840"/>
            <a:ext cx="6842519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2025 год, тенге/м3 без НДС.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683571" y="5461292"/>
            <a:ext cx="7859215" cy="8715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5760" algn="just"/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 1 марта 2025 года по водоснабжению применялись тарифы 227,63 тенге/м3, в том числе по населению 101,9 тенге/м3 и по водоотведению применялись тарифы 180,78 тенге/м3 в том числе по населению 98,44 тенге/м3. Тарифы складываются на основании утвержденных инвестиционных программ и утвержденных цен на электроэнергию, налоговых ставок, прочих затрат, которые обеспечивают стабильное производство.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67651"/>
              </p:ext>
            </p:extLst>
          </p:nvPr>
        </p:nvGraphicFramePr>
        <p:xfrm>
          <a:off x="832754" y="1060146"/>
          <a:ext cx="7848872" cy="4069649"/>
        </p:xfrm>
        <a:graphic>
          <a:graphicData uri="http://schemas.openxmlformats.org/drawingml/2006/table">
            <a:tbl>
              <a:tblPr/>
              <a:tblGrid>
                <a:gridCol w="2793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5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5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откл. К 2025 г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01 января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01 марта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2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подаче воды по магистральным трубопроводам и распределительным сетям (вода питьевая)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211,91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227,63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Предприятия, занимающиеся производством тепловой энергии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124,54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140,73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408,55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462,31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1 523,45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1 523,45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3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отводу и очистке сточных вод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165,19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180,78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269,88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301,48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877,36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877,36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EA8F47A-9DDE-484C-A22A-B5A424AC0061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26771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-468562" y="142673"/>
            <a:ext cx="7056785" cy="7920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объемах реализации услуг водоснабжения/водоотведения, тыс. м3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 rot="10800000" flipV="1">
            <a:off x="467543" y="5174869"/>
            <a:ext cx="8352927" cy="1566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350520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Предусмотренные объемы в тарифных сметах: в водоснабжении принято 16 659 тысм3, исполнено16 995 тыс. м3, отклонение 2,6 %; в водоотведении принято 14 277тыс м3, исполнено 14 564 тыс. м3, отклонение 2%. Отклонение в основном сложилось за счет юридических лиц, прошедших переоформление статуса с физического лица на юридическое.</a:t>
            </a:r>
          </a:p>
          <a:p>
            <a:pPr lvl="0" algn="just" defTabSz="685800">
              <a:lnSpc>
                <a:spcPct val="100000"/>
              </a:lnSpc>
              <a:spcBef>
                <a:spcPts val="0"/>
              </a:spcBef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абонентов -112 845, в том числе население 108 777, юридические лица 4068. ПУ -149 471, с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дистанц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передачей данных 32 628(22%). </a:t>
            </a:r>
            <a:r>
              <a:rPr lang="ru-RU" sz="1400" b="1" i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Прирост количества абонентов к началу 2025 года с 110 956 до 112 845 или 1,7%.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76645"/>
              </p:ext>
            </p:extLst>
          </p:nvPr>
        </p:nvGraphicFramePr>
        <p:xfrm>
          <a:off x="539552" y="1070409"/>
          <a:ext cx="3528392" cy="3942768"/>
        </p:xfrm>
        <a:graphic>
          <a:graphicData uri="http://schemas.openxmlformats.org/drawingml/2006/table">
            <a:tbl>
              <a:tblPr/>
              <a:tblGrid>
                <a:gridCol w="1395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тепловые компании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870706"/>
              </p:ext>
            </p:extLst>
          </p:nvPr>
        </p:nvGraphicFramePr>
        <p:xfrm>
          <a:off x="4283968" y="1412775"/>
          <a:ext cx="4608511" cy="344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385C551-3F57-4E60-B984-386CDC048563}"/>
              </a:ext>
            </a:extLst>
          </p:cNvPr>
          <p:cNvSpPr txBox="1">
            <a:spLocks/>
          </p:cNvSpPr>
          <p:nvPr/>
        </p:nvSpPr>
        <p:spPr>
          <a:xfrm>
            <a:off x="4427983" y="1032807"/>
            <a:ext cx="4608511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defTabSz="685800">
              <a:defRPr/>
            </a:pPr>
            <a:r>
              <a:rPr lang="ru-RU" sz="16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с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овместные</a:t>
            </a:r>
            <a:r>
              <a:rPr lang="ru-RU" sz="16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объемы воды и откачки  стоков</a:t>
            </a:r>
            <a:r>
              <a:rPr kumimoji="0" lang="ru-RU" sz="1600" b="1" i="1" u="none" strike="noStrike" kern="1200" cap="none" spc="0" normalizeH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 группам.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3C6188-8564-456D-95BB-848D70EE1CEA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340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87623" y="692696"/>
            <a:ext cx="7056785" cy="2253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объемов и тарифа   по технической воде.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130164"/>
            <a:ext cx="7488832" cy="6588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утвержденных норм потерь.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46141"/>
              </p:ext>
            </p:extLst>
          </p:nvPr>
        </p:nvGraphicFramePr>
        <p:xfrm>
          <a:off x="1331639" y="3715545"/>
          <a:ext cx="7056783" cy="943637"/>
        </p:xfrm>
        <a:graphic>
          <a:graphicData uri="http://schemas.openxmlformats.org/drawingml/2006/table">
            <a:tbl>
              <a:tblPr/>
              <a:tblGrid>
                <a:gridCol w="2693165">
                  <a:extLst>
                    <a:ext uri="{9D8B030D-6E8A-4147-A177-3AD203B41FA5}">
                      <a16:colId xmlns:a16="http://schemas.microsoft.com/office/drawing/2014/main" xmlns="" val="1910231841"/>
                    </a:ext>
                  </a:extLst>
                </a:gridCol>
                <a:gridCol w="1699323">
                  <a:extLst>
                    <a:ext uri="{9D8B030D-6E8A-4147-A177-3AD203B41FA5}">
                      <a16:colId xmlns:a16="http://schemas.microsoft.com/office/drawing/2014/main" xmlns="" val="1691116702"/>
                    </a:ext>
                  </a:extLst>
                </a:gridCol>
                <a:gridCol w="1602425">
                  <a:extLst>
                    <a:ext uri="{9D8B030D-6E8A-4147-A177-3AD203B41FA5}">
                      <a16:colId xmlns:a16="http://schemas.microsoft.com/office/drawing/2014/main" xmlns="" val="68716630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xmlns="" val="1408488645"/>
                    </a:ext>
                  </a:extLst>
                </a:gridCol>
              </a:tblGrid>
              <a:tr h="247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,%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Факт,%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586785"/>
                  </a:ext>
                </a:extLst>
              </a:tr>
              <a:tr h="3286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вода питьева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046073"/>
                  </a:ext>
                </a:extLst>
              </a:tr>
              <a:tr h="36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вода техническая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285645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26964"/>
              </p:ext>
            </p:extLst>
          </p:nvPr>
        </p:nvGraphicFramePr>
        <p:xfrm>
          <a:off x="1331639" y="1160782"/>
          <a:ext cx="7056783" cy="1660479"/>
        </p:xfrm>
        <a:graphic>
          <a:graphicData uri="http://schemas.openxmlformats.org/drawingml/2006/table">
            <a:tbl>
              <a:tblPr/>
              <a:tblGrid>
                <a:gridCol w="1905155">
                  <a:extLst>
                    <a:ext uri="{9D8B030D-6E8A-4147-A177-3AD203B41FA5}">
                      <a16:colId xmlns:a16="http://schemas.microsoft.com/office/drawing/2014/main" xmlns="" val="1891022507"/>
                    </a:ext>
                  </a:extLst>
                </a:gridCol>
                <a:gridCol w="1139530">
                  <a:extLst>
                    <a:ext uri="{9D8B030D-6E8A-4147-A177-3AD203B41FA5}">
                      <a16:colId xmlns:a16="http://schemas.microsoft.com/office/drawing/2014/main" xmlns="" val="2219174123"/>
                    </a:ext>
                  </a:extLst>
                </a:gridCol>
                <a:gridCol w="1495636">
                  <a:extLst>
                    <a:ext uri="{9D8B030D-6E8A-4147-A177-3AD203B41FA5}">
                      <a16:colId xmlns:a16="http://schemas.microsoft.com/office/drawing/2014/main" xmlns="" val="2927791621"/>
                    </a:ext>
                  </a:extLst>
                </a:gridCol>
                <a:gridCol w="1376932">
                  <a:extLst>
                    <a:ext uri="{9D8B030D-6E8A-4147-A177-3AD203B41FA5}">
                      <a16:colId xmlns:a16="http://schemas.microsoft.com/office/drawing/2014/main" xmlns="" val="3015288016"/>
                    </a:ext>
                  </a:extLst>
                </a:gridCol>
                <a:gridCol w="1139530">
                  <a:extLst>
                    <a:ext uri="{9D8B030D-6E8A-4147-A177-3AD203B41FA5}">
                      <a16:colId xmlns:a16="http://schemas.microsoft.com/office/drawing/2014/main" xmlns="" val="970825339"/>
                    </a:ext>
                  </a:extLst>
                </a:gridCol>
              </a:tblGrid>
              <a:tr h="53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915846"/>
                  </a:ext>
                </a:extLst>
              </a:tr>
              <a:tr h="272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3 391,8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2 417,7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283310"/>
                  </a:ext>
                </a:extLst>
              </a:tr>
              <a:tr h="534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313448"/>
                  </a:ext>
                </a:extLst>
              </a:tr>
              <a:tr h="317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(без НДС)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0087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5085184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ГКП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Костанай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-Су» производственный контроль за качеством питьевой воды осуществляется аттестованной аналитической лабораторией, в порядке, установленном законодательством Республики Казахстан, начиная с источников – поверхностный и подземный водозаборы, далее по этапам: технологическая очистка, выход в распределительную сеть и в распределительной сети города (водопроводные колонки). </a:t>
            </a:r>
            <a:endParaRPr lang="en-US" sz="14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05CFE91-7E8C-471F-BCC3-E73C993F243D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38751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99591" y="848235"/>
            <a:ext cx="7200801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удельному весу по видам затрат в тарифе за 2025 год.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03750"/>
              </p:ext>
            </p:extLst>
          </p:nvPr>
        </p:nvGraphicFramePr>
        <p:xfrm>
          <a:off x="3419872" y="1340768"/>
          <a:ext cx="53285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8362"/>
              </p:ext>
            </p:extLst>
          </p:nvPr>
        </p:nvGraphicFramePr>
        <p:xfrm>
          <a:off x="251520" y="1484784"/>
          <a:ext cx="3168352" cy="3422064"/>
        </p:xfrm>
        <a:graphic>
          <a:graphicData uri="http://schemas.openxmlformats.org/drawingml/2006/table">
            <a:tbl>
              <a:tblPr/>
              <a:tblGrid>
                <a:gridCol w="2147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затрат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уд. Вес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инвестпрограмма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и текущий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обязатательное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страхование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кредитов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 и ТЭ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Сырье, материалы, ГСМ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949280"/>
            <a:ext cx="7776864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1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по графику осуществляет погашение кредитов по программам ЕБРР (график до 2028 года) и </a:t>
            </a:r>
            <a:r>
              <a:rPr lang="ru-RU" sz="1400" b="1" dirty="0" err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Нурлы</a:t>
            </a:r>
            <a:r>
              <a:rPr lang="ru-RU" sz="1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(график до 2037 г). Затраты на электроэнергию и </a:t>
            </a:r>
            <a:r>
              <a:rPr lang="ru-RU" sz="1400" b="1" dirty="0" err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теплоэнергию</a:t>
            </a:r>
            <a:r>
              <a:rPr lang="ru-RU" sz="1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ценам поставщиков, утверждаемых  антимонопольным ведомством.  Инвестиционная программа выполняется в полном объеме.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028DF23-7062-4347-8CA9-EB1311D0E81D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25821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76438" y="476673"/>
            <a:ext cx="6983995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инвестиционной программе.  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76256" y="476674"/>
            <a:ext cx="1800200" cy="6678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51992" y="2886380"/>
            <a:ext cx="6831595" cy="886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51992" y="734537"/>
            <a:ext cx="6983995" cy="3182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710744A-303E-41B0-89A9-B6B8E0F80D64}"/>
              </a:ext>
            </a:extLst>
          </p:cNvPr>
          <p:cNvSpPr/>
          <p:nvPr/>
        </p:nvSpPr>
        <p:spPr>
          <a:xfrm>
            <a:off x="464958" y="5698582"/>
            <a:ext cx="8221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82% всех затрат по инвестиционной программе составляет СМР. В том числе в  СМР в водоснабжении 45% от суммы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инвестпрограммы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в водоотведении СМР -79%. </a:t>
            </a:r>
            <a:r>
              <a:rPr lang="ru-RU" sz="1400" dirty="0">
                <a:latin typeface="Times New Roman" panose="02020603050405020304" pitchFamily="18" charset="0"/>
              </a:rPr>
              <a:t>Экономия в части СМР перенаправлена на приобретение оборудования.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Основные показатели, который влияет на снижение износа в отчетном и текущем году. </a:t>
            </a:r>
            <a:endParaRPr lang="en-US" sz="1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20913DB-8E78-4D31-9112-CD558BD84F73}"/>
              </a:ext>
            </a:extLst>
          </p:cNvPr>
          <p:cNvSpPr txBox="1">
            <a:spLocks/>
          </p:cNvSpPr>
          <p:nvPr/>
        </p:nvSpPr>
        <p:spPr>
          <a:xfrm>
            <a:off x="7028656" y="3070062"/>
            <a:ext cx="1800200" cy="430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14921"/>
              </p:ext>
            </p:extLst>
          </p:nvPr>
        </p:nvGraphicFramePr>
        <p:xfrm>
          <a:off x="1444608" y="1092403"/>
          <a:ext cx="6146800" cy="2112645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затрат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Техобследование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СМР (45% уд. Вес от суммы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482 044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480 431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318 153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1 040 803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1 061 384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69625"/>
              </p:ext>
            </p:extLst>
          </p:nvPr>
        </p:nvGraphicFramePr>
        <p:xfrm>
          <a:off x="1476436" y="3574118"/>
          <a:ext cx="6191907" cy="1890771"/>
        </p:xfrm>
        <a:graphic>
          <a:graphicData uri="http://schemas.openxmlformats.org/drawingml/2006/table">
            <a:tbl>
              <a:tblPr/>
              <a:tblGrid>
                <a:gridCol w="360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01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Техобследование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СМР, 79% уд вес. От суммы затрат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394 091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-39 121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487 102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8F9FBFDC-7252-4B95-8583-811D4A6033F3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9976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338639"/>
            <a:ext cx="5688632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инвестиционной программе по СМР в водоснабжении.  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687017"/>
            <a:ext cx="108012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07973"/>
              </p:ext>
            </p:extLst>
          </p:nvPr>
        </p:nvGraphicFramePr>
        <p:xfrm>
          <a:off x="323526" y="980728"/>
          <a:ext cx="8496945" cy="54726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4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0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6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0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01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01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05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 натуральных показателях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амортизации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подачи воды по магистральным трубопроводам и распределительным сетям (вода питьевая)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482 043,8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480 431,5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-1 612,2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 обсадная (для обслуживания скважин подземного водозабора)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водопровода по улице Пролетарской в границах улиц Баймагамбетова-Пролетарская,82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г.Костанай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75 150,3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-13 754,3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водопровода по ул.Сибирская в границах проспекта Абая - улица Джамбула, г.Костанай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водопровода Д-300 мм, от пересечения улиц Каирбекова-Курганская до улицы Совхозная 27, тепличный комбинат, г.Костанай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131 187,2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148 517,1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17 329,9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(9 объектов)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132 753,7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127 033,0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-5 720,7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производственного здания стоянки для большегрузных автомашин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18 164,9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-374,1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колодцев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3 067,4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производственного здания гаража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16 413,7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16 013,4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здания блока фильтров №1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10 663,1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-685,5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пристройки к реагентному  хозяйству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-304,9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насосной №1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-261,2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мягкой кровли гаражей автопарка и ЭТТ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16 683,9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-508,6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Водолазные работы по ремонту сооружений насосной станции Амангельдинского гидроузла г.Костанай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35 156,0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35 156,0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1781C0E-2CC8-4EEF-93FD-DAA03B869D54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21067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338639"/>
            <a:ext cx="5688632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инвестиционной программе по СМР в водоотведении.  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687017"/>
            <a:ext cx="108012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162525"/>
              </p:ext>
            </p:extLst>
          </p:nvPr>
        </p:nvGraphicFramePr>
        <p:xfrm>
          <a:off x="539554" y="1052736"/>
          <a:ext cx="7992886" cy="55334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4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1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2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2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2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38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38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0098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 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 натуральных показателях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амортизации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3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отводу и очистке сточных вод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2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433 212,6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394 091,5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2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биологической реабилитации водоемов накопителей сточных вод 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70млн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70млн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49292,2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49292,2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2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Биопрепарат, стабилизированные бактериальные смеси и ферменты природного происхождения для очистки сточных вод и уменьшения осадка (</a:t>
                      </a:r>
                      <a:r>
                        <a:rPr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Ydro</a:t>
                      </a: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80280,2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80280,2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98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канализационного коллектора расположенного 1-й проезд Лермонтова в границах ул. Лермонтова - Заводская, по ул. Заводская в границах 1 проезд Лермонтова - ул. Набережная, г. Костанай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138940,8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129214,3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-9726,5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канализационного коллектора  через СШ№11 до ул.Лермонтова, г.Костанай 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25874,9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22517,6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-3357,3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самотечного канализационного коллектора Д-500мм по ул. 1 Мая в границах ул. Тауелсиздик-Победы, г. Костанай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2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колодцев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5111,6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11749,0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6637,4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0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третьей нитки напорного коллектора, расположенного на территории ГКНС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115000,0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82325,2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-32674,8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40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ремонту/модернизации электродвигателей/генераторов и аналогичного оборудования 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18376,7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18376,7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E9821B3-FE41-4818-86CB-143FC8B731BA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</p:spTree>
    <p:extLst>
      <p:ext uri="{BB962C8B-B14F-4D97-AF65-F5344CB8AC3E}">
        <p14:creationId xmlns:p14="http://schemas.microsoft.com/office/powerpoint/2010/main" val="14277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9766</TotalTime>
  <Words>2092</Words>
  <Application>Microsoft Office PowerPoint</Application>
  <PresentationFormat>Экран (4:3)</PresentationFormat>
  <Paragraphs>776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Тарифы на 2025 год, тенге/м3 без НДС.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по приобретению техники за счет тарифов. </vt:lpstr>
      <vt:lpstr>Информация о доходах и выполнению сборов.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Касымова Гульнар Сагимбаевна</cp:lastModifiedBy>
  <cp:revision>1226</cp:revision>
  <cp:lastPrinted>2026-04-01T09:14:45Z</cp:lastPrinted>
  <dcterms:created xsi:type="dcterms:W3CDTF">2019-06-14T10:27:02Z</dcterms:created>
  <dcterms:modified xsi:type="dcterms:W3CDTF">2026-04-01T09:17:40Z</dcterms:modified>
</cp:coreProperties>
</file>